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Default Extension="png" ContentType="image/png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docProps/custom.xml" ContentType="application/vnd.openxmlformats-officedocument.custom-properties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customXml/itemProps4.xml" ContentType="application/vnd.openxmlformats-officedocument.customXmlProperties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sldIdLst>
    <p:sldId id="257" r:id="rId6"/>
  </p:sldIdLst>
  <p:sldSz cx="30238700" cy="42803763"/>
  <p:notesSz cx="9931400" cy="1435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88">
          <p15:clr>
            <a:srgbClr val="A4A3A4"/>
          </p15:clr>
        </p15:guide>
        <p15:guide id="2" pos="95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55"/>
    <a:srgbClr val="001B31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3190" autoAdjust="0"/>
    <p:restoredTop sz="90929" autoAdjust="0"/>
  </p:normalViewPr>
  <p:slideViewPr>
    <p:cSldViewPr>
      <p:cViewPr>
        <p:scale>
          <a:sx n="33" d="100"/>
          <a:sy n="33" d="100"/>
        </p:scale>
        <p:origin x="-1800" y="-78"/>
      </p:cViewPr>
      <p:guideLst>
        <p:guide orient="horz" pos="13488"/>
        <p:guide pos="95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/>
            </a:pPr>
            <a:r>
              <a:rPr lang="en-GB" dirty="0"/>
              <a:t>HEPSPEC</a:t>
            </a:r>
            <a:r>
              <a:rPr lang="en-GB" baseline="0" dirty="0"/>
              <a:t> results</a:t>
            </a:r>
            <a:endParaRPr lang="en-GB" dirty="0"/>
          </a:p>
        </c:rich>
      </c:tx>
      <c:layout/>
    </c:title>
    <c:plotArea>
      <c:layout>
        <c:manualLayout>
          <c:layoutTarget val="inner"/>
          <c:xMode val="edge"/>
          <c:yMode val="edge"/>
          <c:x val="6.2719754389430005E-2"/>
          <c:y val="1.1531174898695484E-2"/>
          <c:w val="0.87728950968918296"/>
          <c:h val="0.9036677211304005"/>
        </c:manualLayout>
      </c:layout>
      <c:lineChart>
        <c:grouping val="standard"/>
        <c:ser>
          <c:idx val="0"/>
          <c:order val="0"/>
          <c:tx>
            <c:strRef>
              <c:f>Sheet4!$E$7</c:f>
              <c:strCache>
                <c:ptCount val="1"/>
                <c:pt idx="0">
                  <c:v>2009-streamline</c:v>
                </c:pt>
              </c:strCache>
            </c:strRef>
          </c:tx>
          <c:marker>
            <c:symbol val="none"/>
          </c:marker>
          <c:cat>
            <c:numRef>
              <c:f>Sheet4!$G$5:$W$5</c:f>
              <c:numCache>
                <c:formatCode>General</c:formatCode>
                <c:ptCount val="17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24</c:v>
                </c:pt>
              </c:numCache>
            </c:numRef>
          </c:cat>
          <c:val>
            <c:numRef>
              <c:f>Sheet4!$F$7:$W$7</c:f>
              <c:numCache>
                <c:formatCode>General</c:formatCode>
                <c:ptCount val="18"/>
                <c:pt idx="1">
                  <c:v>95.54</c:v>
                </c:pt>
                <c:pt idx="2">
                  <c:v>97.93</c:v>
                </c:pt>
                <c:pt idx="3">
                  <c:v>102.04</c:v>
                </c:pt>
                <c:pt idx="4">
                  <c:v>103.78</c:v>
                </c:pt>
                <c:pt idx="5">
                  <c:v>107.78</c:v>
                </c:pt>
                <c:pt idx="6">
                  <c:v>110.91000000000007</c:v>
                </c:pt>
                <c:pt idx="7">
                  <c:v>112.63</c:v>
                </c:pt>
                <c:pt idx="8">
                  <c:v>114.11999999999999</c:v>
                </c:pt>
                <c:pt idx="9">
                  <c:v>115.14999999999999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A2-154C-BAE6-4CE5FB36E281}"/>
            </c:ext>
          </c:extLst>
        </c:ser>
        <c:ser>
          <c:idx val="1"/>
          <c:order val="1"/>
          <c:tx>
            <c:strRef>
              <c:f>Sheet4!$E$8</c:f>
              <c:strCache>
                <c:ptCount val="1"/>
                <c:pt idx="0">
                  <c:v>2009-viglen</c:v>
                </c:pt>
              </c:strCache>
            </c:strRef>
          </c:tx>
          <c:marker>
            <c:symbol val="none"/>
          </c:marker>
          <c:cat>
            <c:numRef>
              <c:f>Sheet4!$G$5:$W$5</c:f>
              <c:numCache>
                <c:formatCode>General</c:formatCode>
                <c:ptCount val="17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24</c:v>
                </c:pt>
              </c:numCache>
            </c:numRef>
          </c:cat>
          <c:val>
            <c:numRef>
              <c:f>Sheet4!$F$8:$W$8</c:f>
              <c:numCache>
                <c:formatCode>General</c:formatCode>
                <c:ptCount val="18"/>
                <c:pt idx="1">
                  <c:v>95.85</c:v>
                </c:pt>
                <c:pt idx="2">
                  <c:v>100.53</c:v>
                </c:pt>
                <c:pt idx="3">
                  <c:v>101.69</c:v>
                </c:pt>
                <c:pt idx="4">
                  <c:v>107.32</c:v>
                </c:pt>
                <c:pt idx="5">
                  <c:v>109.6</c:v>
                </c:pt>
                <c:pt idx="6">
                  <c:v>113.54</c:v>
                </c:pt>
                <c:pt idx="7">
                  <c:v>116.4</c:v>
                </c:pt>
                <c:pt idx="8">
                  <c:v>114.32</c:v>
                </c:pt>
                <c:pt idx="9">
                  <c:v>117.63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A2-154C-BAE6-4CE5FB36E281}"/>
            </c:ext>
          </c:extLst>
        </c:ser>
        <c:ser>
          <c:idx val="2"/>
          <c:order val="2"/>
          <c:tx>
            <c:strRef>
              <c:f>Sheet4!$E$9</c:f>
              <c:strCache>
                <c:ptCount val="1"/>
                <c:pt idx="0">
                  <c:v>2010-clustervision</c:v>
                </c:pt>
              </c:strCache>
            </c:strRef>
          </c:tx>
          <c:marker>
            <c:symbol val="none"/>
          </c:marker>
          <c:cat>
            <c:numRef>
              <c:f>Sheet4!$G$5:$W$5</c:f>
              <c:numCache>
                <c:formatCode>General</c:formatCode>
                <c:ptCount val="17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24</c:v>
                </c:pt>
              </c:numCache>
            </c:numRef>
          </c:cat>
          <c:val>
            <c:numRef>
              <c:f>Sheet4!$F$9:$W$9</c:f>
              <c:numCache>
                <c:formatCode>General</c:formatCode>
                <c:ptCount val="18"/>
                <c:pt idx="5">
                  <c:v>165.45000000000007</c:v>
                </c:pt>
                <c:pt idx="6">
                  <c:v>172.73999999999998</c:v>
                </c:pt>
                <c:pt idx="7">
                  <c:v>180.60999999999999</c:v>
                </c:pt>
                <c:pt idx="8">
                  <c:v>183.76999999999998</c:v>
                </c:pt>
                <c:pt idx="9">
                  <c:v>187.42000000000004</c:v>
                </c:pt>
                <c:pt idx="10">
                  <c:v>188.64</c:v>
                </c:pt>
                <c:pt idx="11">
                  <c:v>193.09</c:v>
                </c:pt>
                <c:pt idx="12">
                  <c:v>196.65</c:v>
                </c:pt>
                <c:pt idx="13">
                  <c:v>200.42000000000004</c:v>
                </c:pt>
                <c:pt idx="14">
                  <c:v>198.97</c:v>
                </c:pt>
                <c:pt idx="15">
                  <c:v>200.46</c:v>
                </c:pt>
                <c:pt idx="16">
                  <c:v>200.2</c:v>
                </c:pt>
                <c:pt idx="17">
                  <c:v>202.08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A2-154C-BAE6-4CE5FB36E281}"/>
            </c:ext>
          </c:extLst>
        </c:ser>
        <c:ser>
          <c:idx val="3"/>
          <c:order val="3"/>
          <c:tx>
            <c:strRef>
              <c:f>Sheet4!$E$10</c:f>
              <c:strCache>
                <c:ptCount val="1"/>
                <c:pt idx="0">
                  <c:v>2010-viglen</c:v>
                </c:pt>
              </c:strCache>
            </c:strRef>
          </c:tx>
          <c:marker>
            <c:symbol val="none"/>
          </c:marker>
          <c:cat>
            <c:numRef>
              <c:f>Sheet4!$G$5:$W$5</c:f>
              <c:numCache>
                <c:formatCode>General</c:formatCode>
                <c:ptCount val="17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24</c:v>
                </c:pt>
              </c:numCache>
            </c:numRef>
          </c:cat>
          <c:val>
            <c:numRef>
              <c:f>Sheet4!$F$10:$W$10</c:f>
              <c:numCache>
                <c:formatCode>General</c:formatCode>
                <c:ptCount val="18"/>
                <c:pt idx="5">
                  <c:v>151.91999999999999</c:v>
                </c:pt>
                <c:pt idx="6">
                  <c:v>157.10999999999999</c:v>
                </c:pt>
                <c:pt idx="7">
                  <c:v>162.08000000000001</c:v>
                </c:pt>
                <c:pt idx="8">
                  <c:v>165.03</c:v>
                </c:pt>
                <c:pt idx="9">
                  <c:v>169.32000000000014</c:v>
                </c:pt>
                <c:pt idx="10">
                  <c:v>171.37</c:v>
                </c:pt>
                <c:pt idx="11">
                  <c:v>174.83</c:v>
                </c:pt>
                <c:pt idx="12">
                  <c:v>175.57</c:v>
                </c:pt>
                <c:pt idx="13">
                  <c:v>180.6</c:v>
                </c:pt>
                <c:pt idx="14">
                  <c:v>181.41</c:v>
                </c:pt>
                <c:pt idx="15">
                  <c:v>185.23</c:v>
                </c:pt>
                <c:pt idx="16">
                  <c:v>185.96</c:v>
                </c:pt>
                <c:pt idx="17">
                  <c:v>188.12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7A2-154C-BAE6-4CE5FB36E281}"/>
            </c:ext>
          </c:extLst>
        </c:ser>
        <c:ser>
          <c:idx val="4"/>
          <c:order val="4"/>
          <c:tx>
            <c:strRef>
              <c:f>Sheet4!$E$11</c:f>
              <c:strCache>
                <c:ptCount val="1"/>
                <c:pt idx="0">
                  <c:v>2011-viglen</c:v>
                </c:pt>
              </c:strCache>
            </c:strRef>
          </c:tx>
          <c:marker>
            <c:symbol val="none"/>
          </c:marker>
          <c:cat>
            <c:numRef>
              <c:f>Sheet4!$G$5:$W$5</c:f>
              <c:numCache>
                <c:formatCode>General</c:formatCode>
                <c:ptCount val="17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24</c:v>
                </c:pt>
              </c:numCache>
            </c:numRef>
          </c:cat>
          <c:val>
            <c:numRef>
              <c:f>Sheet4!$F$11:$W$11</c:f>
              <c:numCache>
                <c:formatCode>General</c:formatCode>
                <c:ptCount val="18"/>
                <c:pt idx="5">
                  <c:v>146.22</c:v>
                </c:pt>
                <c:pt idx="6">
                  <c:v>155.09</c:v>
                </c:pt>
                <c:pt idx="7">
                  <c:v>160.53</c:v>
                </c:pt>
                <c:pt idx="8">
                  <c:v>163.05000000000001</c:v>
                </c:pt>
                <c:pt idx="9">
                  <c:v>166.03</c:v>
                </c:pt>
                <c:pt idx="10">
                  <c:v>169.31</c:v>
                </c:pt>
                <c:pt idx="11">
                  <c:v>175.23999999999998</c:v>
                </c:pt>
                <c:pt idx="12">
                  <c:v>177.62</c:v>
                </c:pt>
                <c:pt idx="13">
                  <c:v>179.43</c:v>
                </c:pt>
                <c:pt idx="14">
                  <c:v>178.87</c:v>
                </c:pt>
                <c:pt idx="15">
                  <c:v>182.07</c:v>
                </c:pt>
                <c:pt idx="16">
                  <c:v>183.64</c:v>
                </c:pt>
                <c:pt idx="17">
                  <c:v>183.83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A2-154C-BAE6-4CE5FB36E281}"/>
            </c:ext>
          </c:extLst>
        </c:ser>
        <c:ser>
          <c:idx val="5"/>
          <c:order val="5"/>
          <c:tx>
            <c:strRef>
              <c:f>Sheet4!$E$12</c:f>
              <c:strCache>
                <c:ptCount val="1"/>
                <c:pt idx="0">
                  <c:v>2011-dell</c:v>
                </c:pt>
              </c:strCache>
            </c:strRef>
          </c:tx>
          <c:marker>
            <c:symbol val="none"/>
          </c:marker>
          <c:cat>
            <c:numRef>
              <c:f>Sheet4!$G$5:$W$5</c:f>
              <c:numCache>
                <c:formatCode>General</c:formatCode>
                <c:ptCount val="17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24</c:v>
                </c:pt>
              </c:numCache>
            </c:numRef>
          </c:cat>
          <c:val>
            <c:numRef>
              <c:f>Sheet4!$F$12:$W$12</c:f>
              <c:numCache>
                <c:formatCode>General</c:formatCode>
                <c:ptCount val="18"/>
                <c:pt idx="5">
                  <c:v>159.62</c:v>
                </c:pt>
                <c:pt idx="6">
                  <c:v>164.76999999999998</c:v>
                </c:pt>
                <c:pt idx="7">
                  <c:v>167.83</c:v>
                </c:pt>
                <c:pt idx="8">
                  <c:v>171.73999999999998</c:v>
                </c:pt>
                <c:pt idx="9">
                  <c:v>176.05</c:v>
                </c:pt>
                <c:pt idx="10">
                  <c:v>177.12</c:v>
                </c:pt>
                <c:pt idx="11">
                  <c:v>180.42000000000004</c:v>
                </c:pt>
                <c:pt idx="12">
                  <c:v>182.79</c:v>
                </c:pt>
                <c:pt idx="13">
                  <c:v>186.42000000000004</c:v>
                </c:pt>
                <c:pt idx="14">
                  <c:v>185.98000000000013</c:v>
                </c:pt>
                <c:pt idx="15">
                  <c:v>191.07</c:v>
                </c:pt>
                <c:pt idx="16">
                  <c:v>189.16</c:v>
                </c:pt>
                <c:pt idx="17">
                  <c:v>190.10999999999999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7A2-154C-BAE6-4CE5FB36E281}"/>
            </c:ext>
          </c:extLst>
        </c:ser>
        <c:dLbls/>
        <c:marker val="1"/>
        <c:axId val="59224064"/>
        <c:axId val="59225984"/>
      </c:lineChart>
      <c:catAx>
        <c:axId val="592240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GB"/>
                </a:pPr>
                <a:r>
                  <a:rPr lang="en-GB" dirty="0"/>
                  <a:t>Number of threads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59225984"/>
        <c:crosses val="autoZero"/>
        <c:auto val="1"/>
        <c:lblAlgn val="ctr"/>
        <c:lblOffset val="100"/>
      </c:catAx>
      <c:valAx>
        <c:axId val="592259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GB"/>
                </a:pPr>
                <a:r>
                  <a:rPr lang="en-GB" dirty="0"/>
                  <a:t>HEPSPEC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59224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03786616301953"/>
          <c:y val="0.32675521433291038"/>
          <c:w val="0.17046639879519596"/>
          <c:h val="0.22780504547113833"/>
        </c:manualLayout>
      </c:layout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/>
            </a:pPr>
            <a:r>
              <a:rPr lang="en-GB" dirty="0"/>
              <a:t>Evolution</a:t>
            </a:r>
            <a:r>
              <a:rPr lang="en-GB" baseline="0" dirty="0"/>
              <a:t> of Job efficiency as more HT cores are being used</a:t>
            </a:r>
            <a:endParaRPr lang="en-GB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Sheet6!$G$24</c:f>
              <c:strCache>
                <c:ptCount val="1"/>
                <c:pt idx="0">
                  <c:v>dell-2011</c:v>
                </c:pt>
              </c:strCache>
            </c:strRef>
          </c:tx>
          <c:marker>
            <c:symbol val="none"/>
          </c:marker>
          <c:cat>
            <c:numRef>
              <c:f>Sheet6!$H$23:$N$23</c:f>
              <c:numCache>
                <c:formatCode>General</c:formatCode>
                <c:ptCount val="7"/>
                <c:pt idx="0">
                  <c:v>12</c:v>
                </c:pt>
                <c:pt idx="1">
                  <c:v>14</c:v>
                </c:pt>
                <c:pt idx="2">
                  <c:v>16</c:v>
                </c:pt>
                <c:pt idx="3">
                  <c:v>18</c:v>
                </c:pt>
                <c:pt idx="4">
                  <c:v>20</c:v>
                </c:pt>
                <c:pt idx="5">
                  <c:v>22</c:v>
                </c:pt>
                <c:pt idx="6">
                  <c:v>24</c:v>
                </c:pt>
              </c:numCache>
            </c:numRef>
          </c:cat>
          <c:val>
            <c:numRef>
              <c:f>Sheet6!$H$24:$N$24</c:f>
              <c:numCache>
                <c:formatCode>General</c:formatCode>
                <c:ptCount val="7"/>
                <c:pt idx="0">
                  <c:v>0.97150000000000003</c:v>
                </c:pt>
                <c:pt idx="1">
                  <c:v>0.97190000000000054</c:v>
                </c:pt>
                <c:pt idx="2">
                  <c:v>0.9859</c:v>
                </c:pt>
                <c:pt idx="3">
                  <c:v>0.97810000000000052</c:v>
                </c:pt>
                <c:pt idx="4">
                  <c:v>0.97580000000000056</c:v>
                </c:pt>
                <c:pt idx="5">
                  <c:v>0.97470000000000057</c:v>
                </c:pt>
                <c:pt idx="6">
                  <c:v>0.92570000000000052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25-FB45-8F78-0C1D5247D209}"/>
            </c:ext>
          </c:extLst>
        </c:ser>
        <c:ser>
          <c:idx val="1"/>
          <c:order val="1"/>
          <c:tx>
            <c:strRef>
              <c:f>Sheet6!$G$25</c:f>
              <c:strCache>
                <c:ptCount val="1"/>
                <c:pt idx="0">
                  <c:v>viglen-2011</c:v>
                </c:pt>
              </c:strCache>
            </c:strRef>
          </c:tx>
          <c:marker>
            <c:symbol val="none"/>
          </c:marker>
          <c:cat>
            <c:numRef>
              <c:f>Sheet6!$H$23:$N$23</c:f>
              <c:numCache>
                <c:formatCode>General</c:formatCode>
                <c:ptCount val="7"/>
                <c:pt idx="0">
                  <c:v>12</c:v>
                </c:pt>
                <c:pt idx="1">
                  <c:v>14</c:v>
                </c:pt>
                <c:pt idx="2">
                  <c:v>16</c:v>
                </c:pt>
                <c:pt idx="3">
                  <c:v>18</c:v>
                </c:pt>
                <c:pt idx="4">
                  <c:v>20</c:v>
                </c:pt>
                <c:pt idx="5">
                  <c:v>22</c:v>
                </c:pt>
                <c:pt idx="6">
                  <c:v>24</c:v>
                </c:pt>
              </c:numCache>
            </c:numRef>
          </c:cat>
          <c:val>
            <c:numRef>
              <c:f>Sheet6!$H$25:$N$25</c:f>
              <c:numCache>
                <c:formatCode>General</c:formatCode>
                <c:ptCount val="7"/>
                <c:pt idx="0">
                  <c:v>0.97570000000000068</c:v>
                </c:pt>
                <c:pt idx="1">
                  <c:v>0.97670000000000068</c:v>
                </c:pt>
                <c:pt idx="2">
                  <c:v>0.98499999999999999</c:v>
                </c:pt>
                <c:pt idx="3">
                  <c:v>0.98080000000000001</c:v>
                </c:pt>
                <c:pt idx="4">
                  <c:v>0.9756000000000008</c:v>
                </c:pt>
                <c:pt idx="5">
                  <c:v>0.97829999999999995</c:v>
                </c:pt>
                <c:pt idx="6">
                  <c:v>0.93110000000000004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525-FB45-8F78-0C1D5247D209}"/>
            </c:ext>
          </c:extLst>
        </c:ser>
        <c:dLbls/>
        <c:marker val="1"/>
        <c:axId val="59202944"/>
        <c:axId val="86586880"/>
      </c:lineChart>
      <c:catAx>
        <c:axId val="592029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GB"/>
                </a:pPr>
                <a:r>
                  <a:rPr lang="en-GB" dirty="0"/>
                  <a:t>Number</a:t>
                </a:r>
                <a:r>
                  <a:rPr lang="en-GB" baseline="0" dirty="0"/>
                  <a:t> of threads</a:t>
                </a:r>
                <a:endParaRPr lang="en-GB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86586880"/>
        <c:crosses val="autoZero"/>
        <c:auto val="1"/>
        <c:lblAlgn val="ctr"/>
        <c:lblOffset val="100"/>
      </c:catAx>
      <c:valAx>
        <c:axId val="865868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GB"/>
                </a:pPr>
                <a:r>
                  <a:rPr lang="en-GB"/>
                  <a:t>Job efficiency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592029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/>
            </a:pPr>
            <a:r>
              <a:rPr lang="en-GB" dirty="0"/>
              <a:t>2012</a:t>
            </a:r>
            <a:r>
              <a:rPr lang="en-GB" baseline="0" dirty="0"/>
              <a:t> procurements benchmarks</a:t>
            </a:r>
            <a:endParaRPr lang="en-GB" dirty="0"/>
          </a:p>
        </c:rich>
      </c:tx>
      <c:layout>
        <c:manualLayout>
          <c:xMode val="edge"/>
          <c:yMode val="edge"/>
          <c:x val="0.31876917890349377"/>
          <c:y val="5.6438173536273763E-2"/>
        </c:manualLayout>
      </c:layout>
    </c:title>
    <c:plotArea>
      <c:layout>
        <c:manualLayout>
          <c:layoutTarget val="inner"/>
          <c:xMode val="edge"/>
          <c:yMode val="edge"/>
          <c:x val="0.15434934911446654"/>
          <c:y val="0.1426066706500588"/>
          <c:w val="0.74500523333664737"/>
          <c:h val="0.75615357509460568"/>
        </c:manualLayout>
      </c:layout>
      <c:lineChart>
        <c:grouping val="standard"/>
        <c:ser>
          <c:idx val="0"/>
          <c:order val="0"/>
          <c:tx>
            <c:strRef>
              <c:f>Sheet5!$F$5</c:f>
              <c:strCache>
                <c:ptCount val="1"/>
                <c:pt idx="0">
                  <c:v>ocf-2012</c:v>
                </c:pt>
              </c:strCache>
            </c:strRef>
          </c:tx>
          <c:marker>
            <c:symbol val="none"/>
          </c:marker>
          <c:cat>
            <c:numRef>
              <c:f>Sheet5!$G$4:$W$4</c:f>
              <c:numCache>
                <c:formatCode>General</c:formatCode>
                <c:ptCount val="17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  <c:pt idx="9">
                  <c:v>25</c:v>
                </c:pt>
                <c:pt idx="10">
                  <c:v>26</c:v>
                </c:pt>
                <c:pt idx="11">
                  <c:v>27</c:v>
                </c:pt>
                <c:pt idx="12">
                  <c:v>28</c:v>
                </c:pt>
                <c:pt idx="13">
                  <c:v>29</c:v>
                </c:pt>
                <c:pt idx="14">
                  <c:v>30</c:v>
                </c:pt>
                <c:pt idx="15">
                  <c:v>31</c:v>
                </c:pt>
                <c:pt idx="16">
                  <c:v>32</c:v>
                </c:pt>
              </c:numCache>
            </c:numRef>
          </c:cat>
          <c:val>
            <c:numRef>
              <c:f>Sheet5!$G$5:$W$5</c:f>
              <c:numCache>
                <c:formatCode>General</c:formatCode>
                <c:ptCount val="17"/>
                <c:pt idx="0">
                  <c:v>245.44</c:v>
                </c:pt>
                <c:pt idx="1">
                  <c:v>265.60000000000002</c:v>
                </c:pt>
                <c:pt idx="2">
                  <c:v>272.87</c:v>
                </c:pt>
                <c:pt idx="3">
                  <c:v>278.7</c:v>
                </c:pt>
                <c:pt idx="4">
                  <c:v>285.83</c:v>
                </c:pt>
                <c:pt idx="5">
                  <c:v>289.88</c:v>
                </c:pt>
                <c:pt idx="6">
                  <c:v>294.97000000000003</c:v>
                </c:pt>
                <c:pt idx="7">
                  <c:v>297.63</c:v>
                </c:pt>
                <c:pt idx="8">
                  <c:v>301.4599999999997</c:v>
                </c:pt>
                <c:pt idx="9">
                  <c:v>304.88</c:v>
                </c:pt>
                <c:pt idx="10">
                  <c:v>307.37</c:v>
                </c:pt>
                <c:pt idx="11">
                  <c:v>308.3</c:v>
                </c:pt>
                <c:pt idx="12">
                  <c:v>312.8</c:v>
                </c:pt>
                <c:pt idx="13">
                  <c:v>316.02999999999969</c:v>
                </c:pt>
                <c:pt idx="14">
                  <c:v>319.64999999999998</c:v>
                </c:pt>
                <c:pt idx="15">
                  <c:v>317.39</c:v>
                </c:pt>
                <c:pt idx="16">
                  <c:v>314.2099999999997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CC-8944-AE02-EE00BB4F294C}"/>
            </c:ext>
          </c:extLst>
        </c:ser>
        <c:ser>
          <c:idx val="1"/>
          <c:order val="1"/>
          <c:tx>
            <c:strRef>
              <c:f>Sheet5!$F$6</c:f>
              <c:strCache>
                <c:ptCount val="1"/>
                <c:pt idx="0">
                  <c:v>dell-2012</c:v>
                </c:pt>
              </c:strCache>
            </c:strRef>
          </c:tx>
          <c:marker>
            <c:symbol val="none"/>
          </c:marker>
          <c:cat>
            <c:numRef>
              <c:f>Sheet5!$G$4:$W$4</c:f>
              <c:numCache>
                <c:formatCode>General</c:formatCode>
                <c:ptCount val="17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  <c:pt idx="9">
                  <c:v>25</c:v>
                </c:pt>
                <c:pt idx="10">
                  <c:v>26</c:v>
                </c:pt>
                <c:pt idx="11">
                  <c:v>27</c:v>
                </c:pt>
                <c:pt idx="12">
                  <c:v>28</c:v>
                </c:pt>
                <c:pt idx="13">
                  <c:v>29</c:v>
                </c:pt>
                <c:pt idx="14">
                  <c:v>30</c:v>
                </c:pt>
                <c:pt idx="15">
                  <c:v>31</c:v>
                </c:pt>
                <c:pt idx="16">
                  <c:v>32</c:v>
                </c:pt>
              </c:numCache>
            </c:numRef>
          </c:cat>
          <c:val>
            <c:numRef>
              <c:f>Sheet5!$G$6:$W$6</c:f>
              <c:numCache>
                <c:formatCode>General</c:formatCode>
                <c:ptCount val="17"/>
                <c:pt idx="0">
                  <c:v>262.83999999999969</c:v>
                </c:pt>
                <c:pt idx="1">
                  <c:v>282.75</c:v>
                </c:pt>
                <c:pt idx="2">
                  <c:v>293.48999999999967</c:v>
                </c:pt>
                <c:pt idx="3">
                  <c:v>301.81</c:v>
                </c:pt>
                <c:pt idx="4">
                  <c:v>307.28999999999974</c:v>
                </c:pt>
                <c:pt idx="5">
                  <c:v>311.35000000000002</c:v>
                </c:pt>
                <c:pt idx="6">
                  <c:v>315.67</c:v>
                </c:pt>
                <c:pt idx="7">
                  <c:v>320.83</c:v>
                </c:pt>
                <c:pt idx="8">
                  <c:v>324.42999999999967</c:v>
                </c:pt>
                <c:pt idx="9">
                  <c:v>328.96</c:v>
                </c:pt>
                <c:pt idx="10">
                  <c:v>332.96999999999974</c:v>
                </c:pt>
                <c:pt idx="11">
                  <c:v>333.25</c:v>
                </c:pt>
                <c:pt idx="12">
                  <c:v>339.63</c:v>
                </c:pt>
                <c:pt idx="13">
                  <c:v>341.24</c:v>
                </c:pt>
                <c:pt idx="14">
                  <c:v>345.28</c:v>
                </c:pt>
                <c:pt idx="15">
                  <c:v>343.72999999999973</c:v>
                </c:pt>
                <c:pt idx="16">
                  <c:v>330.6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CC-8944-AE02-EE00BB4F294C}"/>
            </c:ext>
          </c:extLst>
        </c:ser>
        <c:dLbls/>
        <c:marker val="1"/>
        <c:axId val="86637568"/>
        <c:axId val="86873216"/>
      </c:lineChart>
      <c:catAx>
        <c:axId val="866375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GB"/>
                </a:pPr>
                <a:r>
                  <a:rPr lang="en-GB" dirty="0"/>
                  <a:t>Number of threads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86873216"/>
        <c:crosses val="autoZero"/>
        <c:auto val="1"/>
        <c:lblAlgn val="ctr"/>
        <c:lblOffset val="100"/>
      </c:catAx>
      <c:valAx>
        <c:axId val="868732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GB"/>
                </a:pPr>
                <a:r>
                  <a:rPr lang="en-GB"/>
                  <a:t>HEPSPEC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866375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/>
            </a:pPr>
            <a:r>
              <a:rPr lang="en-GB" dirty="0"/>
              <a:t>Available</a:t>
            </a:r>
            <a:r>
              <a:rPr lang="en-GB" baseline="0" dirty="0"/>
              <a:t> RAM under different setups</a:t>
            </a:r>
            <a:endParaRPr lang="en-GB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Sheet2!$R$5</c:f>
              <c:strCache>
                <c:ptCount val="1"/>
                <c:pt idx="0">
                  <c:v>RAM per core</c:v>
                </c:pt>
              </c:strCache>
            </c:strRef>
          </c:tx>
          <c:cat>
            <c:strRef>
              <c:f>Sheet2!$F$6:$F$12</c:f>
              <c:strCache>
                <c:ptCount val="7"/>
                <c:pt idx="0">
                  <c:v>2009-streamline</c:v>
                </c:pt>
                <c:pt idx="1">
                  <c:v>2009-viglen</c:v>
                </c:pt>
                <c:pt idx="2">
                  <c:v>2010-clustervision</c:v>
                </c:pt>
                <c:pt idx="3">
                  <c:v>2010-viglen</c:v>
                </c:pt>
                <c:pt idx="4">
                  <c:v>2011-viglen</c:v>
                </c:pt>
                <c:pt idx="5">
                  <c:v>2011-dell</c:v>
                </c:pt>
                <c:pt idx="6">
                  <c:v>2008-viglen (non HT)</c:v>
                </c:pt>
              </c:strCache>
            </c:strRef>
          </c:cat>
          <c:val>
            <c:numRef>
              <c:f>Sheet2!$R$6:$R$12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 formatCode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9A-6844-B122-BFDEE152013F}"/>
            </c:ext>
          </c:extLst>
        </c:ser>
        <c:ser>
          <c:idx val="1"/>
          <c:order val="1"/>
          <c:tx>
            <c:strRef>
              <c:f>Sheet2!$S$5</c:f>
              <c:strCache>
                <c:ptCount val="1"/>
                <c:pt idx="0">
                  <c:v>RAM per vcore</c:v>
                </c:pt>
              </c:strCache>
            </c:strRef>
          </c:tx>
          <c:cat>
            <c:strRef>
              <c:f>Sheet2!$F$6:$F$12</c:f>
              <c:strCache>
                <c:ptCount val="7"/>
                <c:pt idx="0">
                  <c:v>2009-streamline</c:v>
                </c:pt>
                <c:pt idx="1">
                  <c:v>2009-viglen</c:v>
                </c:pt>
                <c:pt idx="2">
                  <c:v>2010-clustervision</c:v>
                </c:pt>
                <c:pt idx="3">
                  <c:v>2010-viglen</c:v>
                </c:pt>
                <c:pt idx="4">
                  <c:v>2011-viglen</c:v>
                </c:pt>
                <c:pt idx="5">
                  <c:v>2011-dell</c:v>
                </c:pt>
                <c:pt idx="6">
                  <c:v>2008-viglen (non HT)</c:v>
                </c:pt>
              </c:strCache>
            </c:strRef>
          </c:cat>
          <c:val>
            <c:numRef>
              <c:f>Sheet2!$S$6:$S$12</c:f>
              <c:numCache>
                <c:formatCode>General</c:formatCode>
                <c:ptCount val="7"/>
                <c:pt idx="0">
                  <c:v>1.5</c:v>
                </c:pt>
                <c:pt idx="1">
                  <c:v>1.5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 formatCode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B9A-6844-B122-BFDEE152013F}"/>
            </c:ext>
          </c:extLst>
        </c:ser>
        <c:ser>
          <c:idx val="2"/>
          <c:order val="2"/>
          <c:tx>
            <c:strRef>
              <c:f>Sheet2!$T$5</c:f>
              <c:strCache>
                <c:ptCount val="1"/>
                <c:pt idx="0">
                  <c:v>RAM per job slot</c:v>
                </c:pt>
              </c:strCache>
            </c:strRef>
          </c:tx>
          <c:cat>
            <c:strRef>
              <c:f>Sheet2!$F$6:$F$12</c:f>
              <c:strCache>
                <c:ptCount val="7"/>
                <c:pt idx="0">
                  <c:v>2009-streamline</c:v>
                </c:pt>
                <c:pt idx="1">
                  <c:v>2009-viglen</c:v>
                </c:pt>
                <c:pt idx="2">
                  <c:v>2010-clustervision</c:v>
                </c:pt>
                <c:pt idx="3">
                  <c:v>2010-viglen</c:v>
                </c:pt>
                <c:pt idx="4">
                  <c:v>2011-viglen</c:v>
                </c:pt>
                <c:pt idx="5">
                  <c:v>2011-dell</c:v>
                </c:pt>
                <c:pt idx="6">
                  <c:v>2008-viglen (non HT)</c:v>
                </c:pt>
              </c:strCache>
            </c:strRef>
          </c:cat>
          <c:val>
            <c:numRef>
              <c:f>Sheet2!$T$6:$T$12</c:f>
              <c:numCache>
                <c:formatCode>General</c:formatCode>
                <c:ptCount val="7"/>
                <c:pt idx="0">
                  <c:v>2.4</c:v>
                </c:pt>
                <c:pt idx="1">
                  <c:v>2.4</c:v>
                </c:pt>
                <c:pt idx="2">
                  <c:v>2.4</c:v>
                </c:pt>
                <c:pt idx="3">
                  <c:v>2.4</c:v>
                </c:pt>
                <c:pt idx="4">
                  <c:v>2.4</c:v>
                </c:pt>
                <c:pt idx="5">
                  <c:v>2.4</c:v>
                </c:pt>
                <c:pt idx="6" formatCode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B9A-6844-B122-BFDEE152013F}"/>
            </c:ext>
          </c:extLst>
        </c:ser>
        <c:dLbls/>
        <c:shape val="cylinder"/>
        <c:axId val="153952640"/>
        <c:axId val="153954176"/>
        <c:axId val="0"/>
      </c:bar3DChart>
      <c:catAx>
        <c:axId val="15395264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53954176"/>
        <c:crosses val="autoZero"/>
        <c:auto val="1"/>
        <c:lblAlgn val="ctr"/>
        <c:lblOffset val="100"/>
      </c:catAx>
      <c:valAx>
        <c:axId val="1539541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GB"/>
                </a:pPr>
                <a:r>
                  <a:rPr lang="en-GB"/>
                  <a:t>RAM (GB)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5395264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/>
            </a:pPr>
            <a:r>
              <a:rPr lang="en-GB" dirty="0"/>
              <a:t>Comparison of physical cores, full HT cores, and optimum setup</a:t>
            </a:r>
          </a:p>
        </c:rich>
      </c:tx>
      <c:layout>
        <c:manualLayout>
          <c:xMode val="edge"/>
          <c:yMode val="edge"/>
          <c:x val="0.16424377818272207"/>
          <c:y val="5.5235951956527057E-2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0034951881014857"/>
          <c:y val="2.8252405949256338E-2"/>
          <c:w val="0.85520603674540685"/>
          <c:h val="0.8326195683872849"/>
        </c:manualLayout>
      </c:layout>
      <c:bar3DChart>
        <c:barDir val="col"/>
        <c:grouping val="clustered"/>
        <c:ser>
          <c:idx val="0"/>
          <c:order val="0"/>
          <c:cat>
            <c:strRef>
              <c:f>Sheet2!$P$5:$R$5</c:f>
              <c:strCache>
                <c:ptCount val="3"/>
                <c:pt idx="0">
                  <c:v>Physical cores(before)</c:v>
                </c:pt>
                <c:pt idx="1">
                  <c:v>HT Cores</c:v>
                </c:pt>
                <c:pt idx="2">
                  <c:v>Job slots(after)</c:v>
                </c:pt>
              </c:strCache>
            </c:strRef>
          </c:cat>
          <c:val>
            <c:numRef>
              <c:f>Sheet2!$P$15:$R$15</c:f>
              <c:numCache>
                <c:formatCode>General</c:formatCode>
                <c:ptCount val="3"/>
                <c:pt idx="0">
                  <c:v>6528</c:v>
                </c:pt>
                <c:pt idx="1">
                  <c:v>10368</c:v>
                </c:pt>
                <c:pt idx="2">
                  <c:v>8528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30-5E47-8379-0FC632109460}"/>
            </c:ext>
          </c:extLst>
        </c:ser>
        <c:dLbls/>
        <c:shape val="cylinder"/>
        <c:axId val="153893504"/>
        <c:axId val="153977216"/>
        <c:axId val="0"/>
      </c:bar3DChart>
      <c:catAx>
        <c:axId val="1538935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53977216"/>
        <c:crosses val="autoZero"/>
        <c:auto val="1"/>
        <c:lblAlgn val="ctr"/>
        <c:lblOffset val="100"/>
      </c:catAx>
      <c:valAx>
        <c:axId val="1539772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GB"/>
                </a:pPr>
                <a:r>
                  <a:rPr lang="en-GB"/>
                  <a:t>Cores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538935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/>
            </a:pPr>
            <a:r>
              <a:rPr lang="en-GB" dirty="0"/>
              <a:t>Evolution of batch farm size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Sheet7!$G$7</c:f>
              <c:strCache>
                <c:ptCount val="1"/>
                <c:pt idx="0">
                  <c:v>Physical cores</c:v>
                </c:pt>
              </c:strCache>
            </c:strRef>
          </c:tx>
          <c:marker>
            <c:symbol val="none"/>
          </c:marker>
          <c:cat>
            <c:strRef>
              <c:f>(Sheet7!$H$6,Sheet7!$J$6)</c:f>
              <c:strCache>
                <c:ptCount val="2"/>
                <c:pt idx="0">
                  <c:v>pre 2012 batch farm</c:v>
                </c:pt>
                <c:pt idx="1">
                  <c:v>2012-present farm</c:v>
                </c:pt>
              </c:strCache>
            </c:strRef>
          </c:cat>
          <c:val>
            <c:numRef>
              <c:f>(Sheet7!$H$7,Sheet7!$J$7)</c:f>
              <c:numCache>
                <c:formatCode>General</c:formatCode>
                <c:ptCount val="2"/>
                <c:pt idx="0">
                  <c:v>6528</c:v>
                </c:pt>
                <c:pt idx="1">
                  <c:v>8320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7C-5748-8E53-FEC2DA471402}"/>
            </c:ext>
          </c:extLst>
        </c:ser>
        <c:ser>
          <c:idx val="1"/>
          <c:order val="1"/>
          <c:tx>
            <c:strRef>
              <c:f>Sheet7!$G$8</c:f>
              <c:strCache>
                <c:ptCount val="1"/>
                <c:pt idx="0">
                  <c:v>HT cores</c:v>
                </c:pt>
              </c:strCache>
            </c:strRef>
          </c:tx>
          <c:marker>
            <c:symbol val="none"/>
          </c:marker>
          <c:cat>
            <c:strRef>
              <c:f>(Sheet7!$H$6,Sheet7!$J$6)</c:f>
              <c:strCache>
                <c:ptCount val="2"/>
                <c:pt idx="0">
                  <c:v>pre 2012 batch farm</c:v>
                </c:pt>
                <c:pt idx="1">
                  <c:v>2012-present farm</c:v>
                </c:pt>
              </c:strCache>
            </c:strRef>
          </c:cat>
          <c:val>
            <c:numRef>
              <c:f>(Sheet7!$H$8,Sheet7!$J$8)</c:f>
              <c:numCache>
                <c:formatCode>General</c:formatCode>
                <c:ptCount val="2"/>
                <c:pt idx="0">
                  <c:v>10368</c:v>
                </c:pt>
                <c:pt idx="1">
                  <c:v>13952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7C-5748-8E53-FEC2DA471402}"/>
            </c:ext>
          </c:extLst>
        </c:ser>
        <c:dLbls/>
        <c:marker val="1"/>
        <c:axId val="155346432"/>
        <c:axId val="155347968"/>
      </c:lineChart>
      <c:catAx>
        <c:axId val="15534643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55347968"/>
        <c:crosses val="autoZero"/>
        <c:auto val="1"/>
        <c:lblAlgn val="ctr"/>
        <c:lblOffset val="100"/>
      </c:catAx>
      <c:valAx>
        <c:axId val="1553479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GB"/>
                </a:pPr>
                <a:r>
                  <a:rPr lang="en-GB"/>
                  <a:t>Job slots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553464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/>
            </a:pPr>
            <a:r>
              <a:rPr lang="en-GB" dirty="0"/>
              <a:t>Physical cores compared to HT cores</a:t>
            </a:r>
          </a:p>
        </c:rich>
      </c:tx>
      <c:layout/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Sheet2!$P$5</c:f>
              <c:strCache>
                <c:ptCount val="1"/>
                <c:pt idx="0">
                  <c:v>Physical cores(before)</c:v>
                </c:pt>
              </c:strCache>
            </c:strRef>
          </c:tx>
          <c:cat>
            <c:strRef>
              <c:f>Sheet2!$F$6:$F$12</c:f>
              <c:strCache>
                <c:ptCount val="7"/>
                <c:pt idx="0">
                  <c:v>2009-streamline</c:v>
                </c:pt>
                <c:pt idx="1">
                  <c:v>2009-viglen</c:v>
                </c:pt>
                <c:pt idx="2">
                  <c:v>2010-clustervision</c:v>
                </c:pt>
                <c:pt idx="3">
                  <c:v>2010-viglen</c:v>
                </c:pt>
                <c:pt idx="4">
                  <c:v>2011-viglen</c:v>
                </c:pt>
                <c:pt idx="5">
                  <c:v>2011-dell</c:v>
                </c:pt>
                <c:pt idx="6">
                  <c:v>2008-viglen (non HT)</c:v>
                </c:pt>
              </c:strCache>
            </c:strRef>
          </c:cat>
          <c:val>
            <c:numRef>
              <c:f>Sheet2!$P$6:$P$12</c:f>
              <c:numCache>
                <c:formatCode>General</c:formatCode>
                <c:ptCount val="7"/>
                <c:pt idx="0">
                  <c:v>672</c:v>
                </c:pt>
                <c:pt idx="1">
                  <c:v>672</c:v>
                </c:pt>
                <c:pt idx="2">
                  <c:v>624</c:v>
                </c:pt>
                <c:pt idx="3">
                  <c:v>624</c:v>
                </c:pt>
                <c:pt idx="4">
                  <c:v>624</c:v>
                </c:pt>
                <c:pt idx="5">
                  <c:v>624</c:v>
                </c:pt>
                <c:pt idx="6">
                  <c:v>896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2C-4A47-B926-666D7E162A16}"/>
            </c:ext>
          </c:extLst>
        </c:ser>
        <c:ser>
          <c:idx val="1"/>
          <c:order val="1"/>
          <c:tx>
            <c:strRef>
              <c:f>Sheet2!$Q$5</c:f>
              <c:strCache>
                <c:ptCount val="1"/>
                <c:pt idx="0">
                  <c:v>HT Cores</c:v>
                </c:pt>
              </c:strCache>
            </c:strRef>
          </c:tx>
          <c:cat>
            <c:strRef>
              <c:f>Sheet2!$F$6:$F$12</c:f>
              <c:strCache>
                <c:ptCount val="7"/>
                <c:pt idx="0">
                  <c:v>2009-streamline</c:v>
                </c:pt>
                <c:pt idx="1">
                  <c:v>2009-viglen</c:v>
                </c:pt>
                <c:pt idx="2">
                  <c:v>2010-clustervision</c:v>
                </c:pt>
                <c:pt idx="3">
                  <c:v>2010-viglen</c:v>
                </c:pt>
                <c:pt idx="4">
                  <c:v>2011-viglen</c:v>
                </c:pt>
                <c:pt idx="5">
                  <c:v>2011-dell</c:v>
                </c:pt>
                <c:pt idx="6">
                  <c:v>2008-viglen (non HT)</c:v>
                </c:pt>
              </c:strCache>
            </c:strRef>
          </c:cat>
          <c:val>
            <c:numRef>
              <c:f>Sheet2!$Q$6:$Q$12</c:f>
              <c:numCache>
                <c:formatCode>General</c:formatCode>
                <c:ptCount val="7"/>
                <c:pt idx="0">
                  <c:v>1344</c:v>
                </c:pt>
                <c:pt idx="1">
                  <c:v>1344</c:v>
                </c:pt>
                <c:pt idx="2">
                  <c:v>1248</c:v>
                </c:pt>
                <c:pt idx="3">
                  <c:v>1248</c:v>
                </c:pt>
                <c:pt idx="4">
                  <c:v>1248</c:v>
                </c:pt>
                <c:pt idx="5">
                  <c:v>1248</c:v>
                </c:pt>
                <c:pt idx="6">
                  <c:v>896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2C-4A47-B926-666D7E162A16}"/>
            </c:ext>
          </c:extLst>
        </c:ser>
        <c:dLbls/>
        <c:shape val="cylinder"/>
        <c:axId val="155436160"/>
        <c:axId val="155437696"/>
        <c:axId val="0"/>
      </c:bar3DChart>
      <c:catAx>
        <c:axId val="1554361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55437696"/>
        <c:crosses val="autoZero"/>
        <c:auto val="1"/>
        <c:lblAlgn val="ctr"/>
        <c:lblOffset val="100"/>
      </c:catAx>
      <c:valAx>
        <c:axId val="1554376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554361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/>
            </a:pPr>
            <a:r>
              <a:rPr lang="en-US" dirty="0"/>
              <a:t>HESPEC % increase with full HT</a:t>
            </a:r>
          </a:p>
        </c:rich>
      </c:tx>
      <c:layout/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Sheet2!$N$5</c:f>
              <c:strCache>
                <c:ptCount val="1"/>
                <c:pt idx="0">
                  <c:v>HEPSPEC % increase</c:v>
                </c:pt>
              </c:strCache>
            </c:strRef>
          </c:tx>
          <c:cat>
            <c:strRef>
              <c:f>Sheet2!$F$6:$F$11</c:f>
              <c:strCache>
                <c:ptCount val="6"/>
                <c:pt idx="0">
                  <c:v>2009-streamline</c:v>
                </c:pt>
                <c:pt idx="1">
                  <c:v>2009-viglen</c:v>
                </c:pt>
                <c:pt idx="2">
                  <c:v>2010-clustervision</c:v>
                </c:pt>
                <c:pt idx="3">
                  <c:v>2010-viglen</c:v>
                </c:pt>
                <c:pt idx="4">
                  <c:v>2011-viglen</c:v>
                </c:pt>
                <c:pt idx="5">
                  <c:v>2011-dell</c:v>
                </c:pt>
              </c:strCache>
            </c:strRef>
          </c:cat>
          <c:val>
            <c:numRef>
              <c:f>Sheet2!$N$6:$N$11</c:f>
              <c:numCache>
                <c:formatCode>0%</c:formatCode>
                <c:ptCount val="6"/>
                <c:pt idx="0">
                  <c:v>0.12717391304347817</c:v>
                </c:pt>
                <c:pt idx="1">
                  <c:v>0.1264864864864868</c:v>
                </c:pt>
                <c:pt idx="2">
                  <c:v>0.21955608878224397</c:v>
                </c:pt>
                <c:pt idx="3">
                  <c:v>0.23081841432225075</c:v>
                </c:pt>
                <c:pt idx="4">
                  <c:v>0.24891146589259822</c:v>
                </c:pt>
                <c:pt idx="5">
                  <c:v>0.22106631989596895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EB-9E40-82E6-4AC575FAE91F}"/>
            </c:ext>
          </c:extLst>
        </c:ser>
        <c:dLbls/>
        <c:shape val="cylinder"/>
        <c:axId val="155405312"/>
        <c:axId val="155538176"/>
        <c:axId val="0"/>
      </c:bar3DChart>
      <c:catAx>
        <c:axId val="155405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55538176"/>
        <c:crosses val="autoZero"/>
        <c:auto val="1"/>
        <c:lblAlgn val="ctr"/>
        <c:lblOffset val="100"/>
      </c:catAx>
      <c:valAx>
        <c:axId val="15553817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155405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F08A-3CDD-4BFD-8917-C6B613514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974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8538" y="12365038"/>
            <a:ext cx="12774612" cy="2568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95550" y="12365038"/>
            <a:ext cx="12774613" cy="2568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E3D5F-0115-4148-AD77-1E3E4779A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324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0" y="3837708"/>
            <a:ext cx="27216100" cy="71342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11686313"/>
            <a:ext cx="13361988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300" y="15686841"/>
            <a:ext cx="13361988" cy="22549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60650" y="11686313"/>
            <a:ext cx="13366750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60650" y="15686841"/>
            <a:ext cx="13366750" cy="22549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02DAD-1812-4F41-87A2-511ED3FEB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712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ern="0" baseline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ern="0" baseline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ern="0" baseline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050169-AE2D-4E3D-9C35-CFA0C0191E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026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0" y="4971141"/>
            <a:ext cx="9948863" cy="3985533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2113" y="5042579"/>
            <a:ext cx="16905287" cy="33193946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300" y="8956675"/>
            <a:ext cx="9948863" cy="29279850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90C5F-A907-46B1-BED0-BFEC5A56F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806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725" y="29962475"/>
            <a:ext cx="18141950" cy="35369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27725" y="4399637"/>
            <a:ext cx="18141950" cy="25107226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7725" y="33499425"/>
            <a:ext cx="18141950" cy="5024438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CAB69-AEBA-470C-A43F-17C07A0AC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16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3805238"/>
            <a:ext cx="25701625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378" tIns="208689" rIns="417378" bIns="2086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68538" y="12365038"/>
            <a:ext cx="25701625" cy="256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378" tIns="208689" rIns="417378" bIns="2086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68538" y="38998525"/>
            <a:ext cx="62992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378" tIns="208689" rIns="417378" bIns="208689" numCol="1" anchor="t" anchorCtr="0" compatLnSpc="1">
            <a:prstTxWarp prst="textNoShape">
              <a:avLst/>
            </a:prstTxWarp>
          </a:bodyPr>
          <a:lstStyle>
            <a:lvl1pPr>
              <a:defRPr sz="6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31450" y="38998525"/>
            <a:ext cx="95758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378" tIns="208689" rIns="417378" bIns="208689" numCol="1" anchor="t" anchorCtr="0" compatLnSpc="1">
            <a:prstTxWarp prst="textNoShape">
              <a:avLst/>
            </a:prstTxWarp>
          </a:bodyPr>
          <a:lstStyle>
            <a:lvl1pPr algn="ctr">
              <a:defRPr sz="6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70963" y="38998525"/>
            <a:ext cx="62992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378" tIns="208689" rIns="417378" bIns="208689" numCol="1" anchor="t" anchorCtr="0" compatLnSpc="1">
            <a:prstTxWarp prst="textNoShape">
              <a:avLst/>
            </a:prstTxWarp>
          </a:bodyPr>
          <a:lstStyle>
            <a:lvl1pPr algn="r">
              <a:defRPr sz="6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4BCED6-C307-43BA-A13C-B28E22DE7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A0_Print_Poster_template_header_portrait copy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30238700" cy="536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5" r:id="rId4"/>
    <p:sldLayoutId id="2147483683" r:id="rId5"/>
    <p:sldLayoutId id="2147483684" r:id="rId6"/>
  </p:sldLayoutIdLst>
  <p:txStyles>
    <p:titleStyle>
      <a:lvl1pPr algn="ctr" defTabSz="417353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defTabSz="417353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cs typeface="Arial" charset="0"/>
        </a:defRPr>
      </a:lvl2pPr>
      <a:lvl3pPr algn="ctr" defTabSz="417353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cs typeface="Arial" charset="0"/>
        </a:defRPr>
      </a:lvl3pPr>
      <a:lvl4pPr algn="ctr" defTabSz="417353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cs typeface="Arial" charset="0"/>
        </a:defRPr>
      </a:lvl4pPr>
      <a:lvl5pPr algn="ctr" defTabSz="417353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cs typeface="Arial" charset="0"/>
        </a:defRPr>
      </a:lvl5pPr>
      <a:lvl6pPr marL="457200" algn="ctr" defTabSz="4173538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pitchFamily="18" charset="0"/>
        </a:defRPr>
      </a:lvl6pPr>
      <a:lvl7pPr marL="914400" algn="ctr" defTabSz="4173538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pitchFamily="18" charset="0"/>
        </a:defRPr>
      </a:lvl7pPr>
      <a:lvl8pPr marL="1371600" algn="ctr" defTabSz="4173538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pitchFamily="18" charset="0"/>
        </a:defRPr>
      </a:lvl8pPr>
      <a:lvl9pPr marL="1828800" algn="ctr" defTabSz="4173538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pitchFamily="18" charset="0"/>
        </a:defRPr>
      </a:lvl9pPr>
    </p:titleStyle>
    <p:bodyStyle>
      <a:lvl1pPr marL="1565275" indent="-1565275" algn="l" defTabSz="4173538" rtl="0" eaLnBrk="0" fontAlgn="base" hangingPunct="0">
        <a:spcBef>
          <a:spcPct val="20000"/>
        </a:spcBef>
        <a:spcAft>
          <a:spcPct val="0"/>
        </a:spcAft>
        <a:buChar char="•"/>
        <a:defRPr sz="14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390900" indent="-1303338" algn="l" defTabSz="4173538" rtl="0" eaLnBrk="0" fontAlgn="base" hangingPunct="0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5216525" indent="-1042988" algn="l" defTabSz="4173538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7304088" indent="-1042988" algn="l" defTabSz="4173538" rtl="0" eaLnBrk="0" fontAlgn="base" hangingPunct="0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9391650" indent="-1044575" algn="l" defTabSz="4173538" rtl="0" eaLnBrk="0" fontAlgn="base" hangingPunct="0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9848850" indent="-1044575" algn="l" defTabSz="4173538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6pPr>
      <a:lvl7pPr marL="10306050" indent="-1044575" algn="l" defTabSz="4173538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7pPr>
      <a:lvl8pPr marL="10763250" indent="-1044575" algn="l" defTabSz="4173538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8pPr>
      <a:lvl9pPr marL="11220450" indent="-1044575" algn="l" defTabSz="4173538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image" Target="../media/image6.png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12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11" Type="http://schemas.openxmlformats.org/officeDocument/2006/relationships/image" Target="../media/image4.jpeg"/><Relationship Id="rId5" Type="http://schemas.openxmlformats.org/officeDocument/2006/relationships/chart" Target="../charts/chart3.xml"/><Relationship Id="rId15" Type="http://schemas.openxmlformats.org/officeDocument/2006/relationships/image" Target="../media/image8.png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Relationship Id="rId1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143000" y="7000082"/>
            <a:ext cx="27813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GB" altLang="en-US" sz="4000" dirty="0">
                <a:solidFill>
                  <a:srgbClr val="002D55"/>
                </a:solidFill>
                <a:latin typeface="Corisande Light" pitchFamily="2" charset="0"/>
              </a:rPr>
              <a:t>Author 1 , Author 2</a:t>
            </a:r>
          </a:p>
          <a:p>
            <a:pPr algn="ctr"/>
            <a:r>
              <a:rPr lang="en-GB" altLang="en-US" sz="4000" dirty="0">
                <a:solidFill>
                  <a:srgbClr val="002D55"/>
                </a:solidFill>
                <a:latin typeface="Corisande Light" pitchFamily="2" charset="0"/>
              </a:rPr>
              <a:t>University of Information Technology</a:t>
            </a:r>
            <a:endParaRPr lang="en-US" altLang="en-US" sz="4000" dirty="0">
              <a:solidFill>
                <a:srgbClr val="002D55"/>
              </a:solidFill>
              <a:latin typeface="Corisande Light" pitchFamily="2" charset="0"/>
            </a:endParaRPr>
          </a:p>
        </p:txBody>
      </p:sp>
      <p:sp>
        <p:nvSpPr>
          <p:cNvPr id="3" name="Text Box 56"/>
          <p:cNvSpPr txBox="1">
            <a:spLocks noChangeArrowheads="1"/>
          </p:cNvSpPr>
          <p:nvPr/>
        </p:nvSpPr>
        <p:spPr bwMode="auto">
          <a:xfrm>
            <a:off x="19507200" y="39395400"/>
            <a:ext cx="990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/>
          </a:p>
        </p:txBody>
      </p:sp>
      <p:graphicFrame>
        <p:nvGraphicFramePr>
          <p:cNvPr id="4" name="Group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7187425"/>
              </p:ext>
            </p:extLst>
          </p:nvPr>
        </p:nvGraphicFramePr>
        <p:xfrm>
          <a:off x="736600" y="39776400"/>
          <a:ext cx="3616325" cy="2057400"/>
        </p:xfrm>
        <a:graphic>
          <a:graphicData uri="http://schemas.openxmlformats.org/drawingml/2006/table">
            <a:tbl>
              <a:tblPr/>
              <a:tblGrid>
                <a:gridCol w="3616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57400">
                <a:tc>
                  <a:txBody>
                    <a:bodyPr/>
                    <a:lstStyle/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extBox 38"/>
          <p:cNvSpPr txBox="1">
            <a:spLocks noChangeArrowheads="1"/>
          </p:cNvSpPr>
          <p:nvPr/>
        </p:nvSpPr>
        <p:spPr bwMode="auto">
          <a:xfrm>
            <a:off x="3917950" y="5247481"/>
            <a:ext cx="22002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sz="6000" b="1" dirty="0"/>
              <a:t>Example of poster at </a:t>
            </a:r>
            <a:r>
              <a:rPr lang="en-US" sz="6000" b="1"/>
              <a:t>MAPR </a:t>
            </a:r>
            <a:r>
              <a:rPr lang="en-US" sz="6000" b="1" smtClean="0"/>
              <a:t>2019</a:t>
            </a:r>
            <a:endParaRPr lang="en-GB" altLang="en-US" sz="6000" b="1" dirty="0">
              <a:latin typeface="Corisand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5783" y="8440442"/>
            <a:ext cx="27435045" cy="914501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1"/>
            <a:r>
              <a:rPr lang="en-GB" sz="3600" b="1" dirty="0">
                <a:solidFill>
                  <a:schemeClr val="accent6"/>
                </a:solidFill>
              </a:rPr>
              <a:t>INTRODUCTION</a:t>
            </a:r>
          </a:p>
          <a:p>
            <a:pPr lvl="1"/>
            <a:r>
              <a:rPr lang="en-GB" dirty="0"/>
              <a:t>The RAL TIER1 batch farm consists of several multicore, </a:t>
            </a:r>
            <a:r>
              <a:rPr lang="en-GB" dirty="0" err="1"/>
              <a:t>hyperthreading</a:t>
            </a:r>
            <a:r>
              <a:rPr lang="en-GB" dirty="0"/>
              <a:t> capable CPUs. Increases in the amount of memory per node combined with experiences from other sites made </a:t>
            </a:r>
            <a:r>
              <a:rPr lang="en-GB" dirty="0" err="1"/>
              <a:t>hyperthreading</a:t>
            </a:r>
            <a:r>
              <a:rPr lang="en-GB" dirty="0"/>
              <a:t> an attractive option for increasing job throughput.</a:t>
            </a:r>
          </a:p>
          <a:p>
            <a:pPr lvl="1"/>
            <a:r>
              <a:rPr lang="en-GB" dirty="0"/>
              <a:t>RAL supports all LHC VOs, with prime users being Atlas, CMS and LHCB, and a 10% of resources is devoted to non-LHC VOs</a:t>
            </a:r>
          </a:p>
          <a:p>
            <a:pPr lvl="1"/>
            <a:r>
              <a:rPr lang="en-GB" dirty="0"/>
              <a:t>The virtual cores provided by </a:t>
            </a:r>
            <a:r>
              <a:rPr lang="en-GB" dirty="0" err="1"/>
              <a:t>hyperthreading</a:t>
            </a:r>
            <a:r>
              <a:rPr lang="en-GB" dirty="0"/>
              <a:t> could double the batch farm capacity, however  the amount of memory available in the batch nodes did not permit that. LHC jobs require more than 2GB RAM to run smoothly.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16241713" lvl="2">
              <a:tabLst>
                <a:tab pos="19724688" algn="l"/>
              </a:tabLst>
            </a:pPr>
            <a:r>
              <a:rPr lang="en-US" altLang="en-US" dirty="0"/>
              <a:t>With all HT cores enabled </a:t>
            </a:r>
          </a:p>
          <a:p>
            <a:pPr marL="16241713" lvl="2">
              <a:tabLst>
                <a:tab pos="19724688" algn="l"/>
              </a:tabLst>
            </a:pPr>
            <a:r>
              <a:rPr lang="en-US" altLang="en-US" dirty="0"/>
              <a:t>total job slots capacity    </a:t>
            </a:r>
          </a:p>
          <a:p>
            <a:pPr marL="16241713" lvl="2">
              <a:tabLst>
                <a:tab pos="19724688" algn="l"/>
              </a:tabLst>
            </a:pPr>
            <a:r>
              <a:rPr lang="en-US" altLang="en-US" dirty="0"/>
              <a:t>could double. In practice </a:t>
            </a:r>
          </a:p>
          <a:p>
            <a:pPr marL="16241713" lvl="2">
              <a:tabLst>
                <a:tab pos="19724688" algn="l"/>
              </a:tabLst>
            </a:pPr>
            <a:r>
              <a:rPr lang="en-US" altLang="en-US" dirty="0"/>
              <a:t>memory constrains </a:t>
            </a:r>
          </a:p>
          <a:p>
            <a:pPr marL="16241713" lvl="2">
              <a:tabLst>
                <a:tab pos="19724688" algn="l"/>
              </a:tabLst>
            </a:pPr>
            <a:r>
              <a:rPr lang="en-US" altLang="en-US" dirty="0"/>
              <a:t>resulted in an increase of </a:t>
            </a:r>
          </a:p>
          <a:p>
            <a:pPr marL="16241713" lvl="2">
              <a:tabLst>
                <a:tab pos="19724688" algn="l"/>
              </a:tabLst>
            </a:pPr>
            <a:r>
              <a:rPr lang="en-US" altLang="en-US" dirty="0"/>
              <a:t>30%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05783" y="17873488"/>
            <a:ext cx="8496943" cy="22394487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1" defTabSz="4173538" eaLnBrk="1" hangingPunct="1">
              <a:spcBef>
                <a:spcPct val="20000"/>
              </a:spcBef>
            </a:pPr>
            <a:r>
              <a:rPr lang="en-US" altLang="en-US" sz="3600" b="1" dirty="0">
                <a:solidFill>
                  <a:schemeClr val="accent6"/>
                </a:solidFill>
              </a:rPr>
              <a:t>Method</a:t>
            </a:r>
          </a:p>
          <a:p>
            <a:pPr marL="1257300" lvl="2" indent="-342900" defTabSz="4173538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Each generation of batch farm hardware with </a:t>
            </a:r>
            <a:r>
              <a:rPr lang="en-US" altLang="en-US" dirty="0" err="1"/>
              <a:t>hyperthreading</a:t>
            </a:r>
            <a:r>
              <a:rPr lang="en-US" altLang="en-US" dirty="0"/>
              <a:t> capability was benchmarked with HEPSPEC, progressively increasing  the number of threads up to the total number of virtual cores</a:t>
            </a:r>
          </a:p>
          <a:p>
            <a:pPr marL="1257300" lvl="2" indent="-342900" defTabSz="4173538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Benchmarks at that time were conducted using Scientific Linux 5. Scientific Linux 6 benchmarks were run later as the batch farm was set to be updated.</a:t>
            </a:r>
          </a:p>
          <a:p>
            <a:pPr marL="1257300" lvl="2" indent="-342900" defTabSz="4173538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Scientific Linux 6 performed slightly better than Scientific Linux 5. The overall trend was identical</a:t>
            </a:r>
          </a:p>
          <a:p>
            <a:pPr marL="1257300" lvl="2" indent="-342900" defTabSz="4173538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Power, temperature, disk I/O and batch server performance were closely monitored</a:t>
            </a:r>
          </a:p>
          <a:p>
            <a:pPr marL="1257300" lvl="2" indent="-342900" defTabSz="4173538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The results indicated a  nearly linear increase in the </a:t>
            </a:r>
            <a:r>
              <a:rPr lang="en-US" altLang="en-US" dirty="0" err="1"/>
              <a:t>hepspec</a:t>
            </a:r>
            <a:r>
              <a:rPr lang="en-US" altLang="en-US" dirty="0"/>
              <a:t> scores, flattening at about 14 threads for 2 CPU 4 core nodes and 20 threads for 2 CPU 6 core nodes</a:t>
            </a:r>
          </a:p>
          <a:p>
            <a:pPr marL="1257300" lvl="2" indent="-342900" defTabSz="4173538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The revealed sweet spots were then configured for  use in the batch farm to </a:t>
            </a:r>
            <a:r>
              <a:rPr lang="en-US" altLang="en-US"/>
              <a:t>discover where </a:t>
            </a:r>
            <a:r>
              <a:rPr lang="en-US" altLang="en-US" dirty="0"/>
              <a:t>production VO  jobs would perform optimally</a:t>
            </a:r>
          </a:p>
          <a:p>
            <a:pPr lvl="1" defTabSz="4173538" eaLnBrk="1" hangingPunct="1"/>
            <a:endParaRPr lang="en-US" alt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8274761"/>
              </p:ext>
            </p:extLst>
          </p:nvPr>
        </p:nvGraphicFramePr>
        <p:xfrm>
          <a:off x="1365822" y="25362321"/>
          <a:ext cx="7776864" cy="684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790758" y="17873489"/>
            <a:ext cx="18650071" cy="1103665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defTabSz="4173538" eaLnBrk="1" hangingPunct="1">
              <a:spcBef>
                <a:spcPct val="20000"/>
              </a:spcBef>
            </a:pPr>
            <a:r>
              <a:rPr lang="en-US" altLang="en-US" sz="3600" b="1" dirty="0">
                <a:solidFill>
                  <a:schemeClr val="accent6"/>
                </a:solidFill>
              </a:rPr>
              <a:t>Results</a:t>
            </a:r>
            <a:endParaRPr lang="en-US" altLang="en-US" sz="3600" b="1" dirty="0">
              <a:solidFill>
                <a:schemeClr val="accent6"/>
              </a:solidFill>
              <a:latin typeface="+mn-lt"/>
            </a:endParaRPr>
          </a:p>
          <a:p>
            <a:pPr marL="800100" lvl="1" indent="-342900" defTabSz="4173538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dk1"/>
                </a:solidFill>
                <a:latin typeface="+mn-lt"/>
              </a:rPr>
              <a:t>Overall, 2000 extra job slots and 9298 extra </a:t>
            </a:r>
            <a:r>
              <a:rPr lang="en-US" altLang="en-US" dirty="0" err="1">
                <a:solidFill>
                  <a:schemeClr val="dk1"/>
                </a:solidFill>
                <a:latin typeface="+mn-lt"/>
              </a:rPr>
              <a:t>hepspec</a:t>
            </a:r>
            <a:r>
              <a:rPr lang="en-US" altLang="en-US" dirty="0">
                <a:solidFill>
                  <a:schemeClr val="dk1"/>
                </a:solidFill>
                <a:latin typeface="+mn-lt"/>
              </a:rPr>
              <a:t> were added in the batch farm using already available hardware</a:t>
            </a:r>
          </a:p>
          <a:p>
            <a:pPr marL="800100" lvl="1" indent="-342900" defTabSz="4173538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dk1"/>
                </a:solidFill>
                <a:latin typeface="+mn-lt"/>
              </a:rPr>
              <a:t>Average job time increases as expected, but overall job throughput increased</a:t>
            </a:r>
          </a:p>
          <a:p>
            <a:pPr marL="800100" lvl="1" indent="-342900" defTabSz="4173538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dk1"/>
                </a:solidFill>
                <a:latin typeface="+mn-lt"/>
              </a:rPr>
              <a:t>Network/disk/power/temperature usage did not increase in a way that could negatively affect the overall throughput or require  additional maneuvers</a:t>
            </a:r>
          </a:p>
          <a:p>
            <a:pPr marL="800100" lvl="1" indent="-342900" defTabSz="4173538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Batch server was able to handle the extra job slots</a:t>
            </a:r>
          </a:p>
          <a:p>
            <a:pPr marL="800100" lvl="1" indent="-342900" defTabSz="4173538"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Of critical importance is the sharp drop in job efficiency as job slots approach the upper </a:t>
            </a:r>
            <a:r>
              <a:rPr lang="en-US" altLang="en-US" b="1" dirty="0" err="1">
                <a:solidFill>
                  <a:srgbClr val="FF0000"/>
                </a:solidFill>
              </a:rPr>
              <a:t>hyperthreading</a:t>
            </a:r>
            <a:r>
              <a:rPr lang="en-US" altLang="en-US" b="1" dirty="0">
                <a:solidFill>
                  <a:srgbClr val="FF0000"/>
                </a:solidFill>
              </a:rPr>
              <a:t> limit. This means that  real world VO jobs would suffer if we went for full </a:t>
            </a:r>
            <a:r>
              <a:rPr lang="en-US" altLang="en-US" b="1" dirty="0" err="1">
                <a:solidFill>
                  <a:srgbClr val="FF0000"/>
                </a:solidFill>
              </a:rPr>
              <a:t>batchfarm</a:t>
            </a:r>
            <a:r>
              <a:rPr lang="en-US" altLang="en-US" b="1" dirty="0">
                <a:solidFill>
                  <a:srgbClr val="FF0000"/>
                </a:solidFill>
              </a:rPr>
              <a:t> HEPSPEC performance!</a:t>
            </a:r>
          </a:p>
          <a:p>
            <a:endParaRPr lang="en-GB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71557864"/>
              </p:ext>
            </p:extLst>
          </p:nvPr>
        </p:nvGraphicFramePr>
        <p:xfrm>
          <a:off x="19507200" y="21617905"/>
          <a:ext cx="8357565" cy="6912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790758" y="29178743"/>
            <a:ext cx="18650070" cy="1108923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1" defTabSz="4173538" eaLnBrk="1" hangingPunct="1">
              <a:spcBef>
                <a:spcPct val="20000"/>
              </a:spcBef>
            </a:pPr>
            <a:r>
              <a:rPr lang="en-GB" sz="3600" b="1" dirty="0">
                <a:solidFill>
                  <a:schemeClr val="accent6"/>
                </a:solidFill>
                <a:latin typeface="+mn-lt"/>
              </a:rPr>
              <a:t>Conclusions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+mn-lt"/>
              </a:rPr>
              <a:t>New procurements now take into account the </a:t>
            </a:r>
            <a:r>
              <a:rPr lang="en-GB" dirty="0" err="1">
                <a:solidFill>
                  <a:schemeClr val="dk1"/>
                </a:solidFill>
                <a:latin typeface="+mn-lt"/>
              </a:rPr>
              <a:t>hyperthreading</a:t>
            </a:r>
            <a:r>
              <a:rPr lang="en-GB" dirty="0">
                <a:solidFill>
                  <a:schemeClr val="dk1"/>
                </a:solidFill>
                <a:latin typeface="+mn-lt"/>
              </a:rPr>
              <a:t> capabilities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+mn-lt"/>
              </a:rPr>
              <a:t>For 2012, dual 8 core CPU systems go up to 32 virtual cores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+mn-lt"/>
              </a:rPr>
              <a:t>Systems were procured with 128 GB RAM in order to exploit full </a:t>
            </a:r>
            <a:r>
              <a:rPr lang="en-GB" dirty="0" err="1">
                <a:solidFill>
                  <a:schemeClr val="dk1"/>
                </a:solidFill>
                <a:latin typeface="+mn-lt"/>
              </a:rPr>
              <a:t>hyperthreading</a:t>
            </a:r>
            <a:r>
              <a:rPr lang="en-GB" dirty="0">
                <a:solidFill>
                  <a:schemeClr val="dk1"/>
                </a:solidFill>
                <a:latin typeface="+mn-lt"/>
              </a:rPr>
              <a:t> capabilities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+mn-lt"/>
              </a:rPr>
              <a:t>Dual Gigabit links, in the future single 10 GB as they became more cost effective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+mn-lt"/>
              </a:rPr>
              <a:t>So far RAID0 software raid setup has proven sufficient for disk I/O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+mn-lt"/>
              </a:rPr>
              <a:t>Performance gains so far on par with previous generations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By spending a bit extra on RAM, we save more by buying fewer nodes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+mn-lt"/>
              </a:rPr>
              <a:t>This also saves machine room space, cables, and power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89880873"/>
              </p:ext>
            </p:extLst>
          </p:nvPr>
        </p:nvGraphicFramePr>
        <p:xfrm>
          <a:off x="19727862" y="32779145"/>
          <a:ext cx="8352928" cy="652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68276391"/>
              </p:ext>
            </p:extLst>
          </p:nvPr>
        </p:nvGraphicFramePr>
        <p:xfrm>
          <a:off x="9934774" y="12040841"/>
          <a:ext cx="7344816" cy="5410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04867189"/>
              </p:ext>
            </p:extLst>
          </p:nvPr>
        </p:nvGraphicFramePr>
        <p:xfrm>
          <a:off x="21168022" y="10960721"/>
          <a:ext cx="6984776" cy="6437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97564526"/>
              </p:ext>
            </p:extLst>
          </p:nvPr>
        </p:nvGraphicFramePr>
        <p:xfrm>
          <a:off x="10006782" y="33778776"/>
          <a:ext cx="928903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52352132"/>
              </p:ext>
            </p:extLst>
          </p:nvPr>
        </p:nvGraphicFramePr>
        <p:xfrm>
          <a:off x="1537400" y="11608793"/>
          <a:ext cx="799288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1736282"/>
              </p:ext>
            </p:extLst>
          </p:nvPr>
        </p:nvGraphicFramePr>
        <p:xfrm>
          <a:off x="1509839" y="32635129"/>
          <a:ext cx="7704856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2252226"/>
              </p:ext>
            </p:extLst>
          </p:nvPr>
        </p:nvGraphicFramePr>
        <p:xfrm>
          <a:off x="10582846" y="21689919"/>
          <a:ext cx="8352928" cy="6119598"/>
        </p:xfrm>
        <a:graphic>
          <a:graphicData uri="http://schemas.openxmlformats.org/drawingml/2006/table">
            <a:tbl>
              <a:tblPr/>
              <a:tblGrid>
                <a:gridCol w="859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43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34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92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03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61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2042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Make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Job Slots per WN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Efficiency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Job Length (mins)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Standard Deviation (mins)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jobs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25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Dell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19065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25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Viglen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0.9757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23864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625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Dell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625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Viglen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0.9767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11249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625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Dell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0.9859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625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Viglen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8756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625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Dell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0.9781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625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Viglen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0.9808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625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Dell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0.9758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11339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625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Viglen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0.9756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11229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625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Dell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625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Viglen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0.9783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6307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625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Dell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0.9257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0625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Viglen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21" name="Picture 20" descr="ieee_mb_blue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9950" y="40680481"/>
            <a:ext cx="5517931" cy="1600200"/>
          </a:xfrm>
          <a:prstGeom prst="rect">
            <a:avLst/>
          </a:prstGeom>
        </p:spPr>
      </p:pic>
      <p:pic>
        <p:nvPicPr>
          <p:cNvPr id="22" name="Picture 21" descr="logo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31180" y="40384835"/>
            <a:ext cx="2895600" cy="2244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F39D4A-B41B-814B-A362-4308D849A824}"/>
              </a:ext>
            </a:extLst>
          </p:cNvPr>
          <p:cNvSpPr txBox="1"/>
          <p:nvPr/>
        </p:nvSpPr>
        <p:spPr>
          <a:xfrm>
            <a:off x="14991347" y="161223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6" name="Picture 25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6B48C937-49ED-C345-A372-68616A1E76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9398" y="40489978"/>
            <a:ext cx="5664200" cy="1981200"/>
          </a:xfrm>
          <a:prstGeom prst="rect">
            <a:avLst/>
          </a:prstGeom>
        </p:spPr>
      </p:pic>
      <p:pic>
        <p:nvPicPr>
          <p:cNvPr id="30" name="Picture 29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EC2607E6-FFC2-2746-9452-53631BFFEB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22652" y="40329091"/>
            <a:ext cx="2088704" cy="2344157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BDE315A-0398-EF44-BB29-BCF9461304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07228" y="40503580"/>
            <a:ext cx="2133600" cy="2006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FC style">
      <a:majorFont>
        <a:latin typeface="Corisande"/>
        <a:ea typeface=""/>
        <a:cs typeface=""/>
      </a:majorFont>
      <a:minorFont>
        <a:latin typeface="Corisand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FEB35FB51C0F42A9A471BD9DD2DD1B" ma:contentTypeVersion="4" ma:contentTypeDescription="Create a new document." ma:contentTypeScope="" ma:versionID="b649a85a2e43e41705a83bb62952bce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66758ad48435124b95dc0df0729e68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D3295CA-B139-4B85-B110-8C827C6B0C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870582-39B3-4EE1-B4C9-D3C3087CF0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93874F-BA98-4A0D-88E6-76DECBDFE515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DC2EC29E-A882-44FB-AFD1-7DA09578EF59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657</Words>
  <Application>Microsoft Macintosh PowerPoint</Application>
  <PresentationFormat>Custom</PresentationFormat>
  <Paragraphs>165</Paragraphs>
  <Slides>1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 Presentation</vt:lpstr>
      <vt:lpstr>Slide 1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template: conference - A0 portrait (ppt)</dc:title>
  <dc:creator>Studio Mac</dc:creator>
  <cp:lastModifiedBy>TienDV</cp:lastModifiedBy>
  <cp:revision>72</cp:revision>
  <cp:lastPrinted>2013-10-10T17:56:58Z</cp:lastPrinted>
  <dcterms:created xsi:type="dcterms:W3CDTF">2007-04-05T18:09:36Z</dcterms:created>
  <dcterms:modified xsi:type="dcterms:W3CDTF">2019-04-25T09:53:08Z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Summers, Karen (STFC,RAL,OBR)</vt:lpwstr>
  </property>
  <property fmtid="{D5CDD505-2E9C-101B-9397-08002B2CF9AE}" pid="4" name="xd_Signature">
    <vt:lpwstr/>
  </property>
  <property fmtid="{D5CDD505-2E9C-101B-9397-08002B2CF9AE}" pid="5" name="display_urn:schemas-microsoft-com:office:office#Author">
    <vt:lpwstr>Summers, Karen (STFC,RAL,OBR)</vt:lpwstr>
  </property>
  <property fmtid="{D5CDD505-2E9C-101B-9397-08002B2CF9AE}" pid="6" name="TemplateUrl">
    <vt:lpwstr/>
  </property>
  <property fmtid="{D5CDD505-2E9C-101B-9397-08002B2CF9AE}" pid="7" name="xd_ProgID">
    <vt:lpwstr/>
  </property>
  <property fmtid="{D5CDD505-2E9C-101B-9397-08002B2CF9AE}" pid="8" name="ContentTypeId">
    <vt:lpwstr>0x010100F731947B08D5984288BC8B16A979FF50</vt:lpwstr>
  </property>
  <property fmtid="{D5CDD505-2E9C-101B-9397-08002B2CF9AE}" pid="9" name="_SourceUrl">
    <vt:lpwstr/>
  </property>
  <property fmtid="{D5CDD505-2E9C-101B-9397-08002B2CF9AE}" pid="10" name="_SharedFileIndex">
    <vt:lpwstr/>
  </property>
</Properties>
</file>